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7" r:id="rId4"/>
    <p:sldId id="258" r:id="rId5"/>
    <p:sldId id="269" r:id="rId6"/>
    <p:sldId id="259" r:id="rId7"/>
    <p:sldId id="260" r:id="rId8"/>
    <p:sldId id="270" r:id="rId9"/>
    <p:sldId id="261" r:id="rId10"/>
    <p:sldId id="262" r:id="rId11"/>
    <p:sldId id="276" r:id="rId12"/>
    <p:sldId id="263" r:id="rId13"/>
    <p:sldId id="264" r:id="rId14"/>
    <p:sldId id="265" r:id="rId15"/>
    <p:sldId id="275" r:id="rId16"/>
    <p:sldId id="273" r:id="rId17"/>
    <p:sldId id="274" r:id="rId18"/>
    <p:sldId id="272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15F55-AC9C-4AC1-8F2A-4D1AEE8D94FB}" type="datetimeFigureOut">
              <a:rPr lang="zh-TW" altLang="en-US" smtClean="0"/>
              <a:t>2014/1/23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B208F-2071-40B6-B8B6-611D2E4A79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88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663-B2AE-4A30-97B2-4300E8DD124B}" type="datetime1">
              <a:rPr lang="zh-TW" altLang="en-US" smtClean="0"/>
              <a:t>2014/1/23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44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3A3E-32A5-44BC-88AD-007F12AC1EB3}" type="datetime1">
              <a:rPr lang="zh-TW" altLang="en-US" smtClean="0"/>
              <a:t>2014/1/23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71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9D09-CA7B-4CD0-B627-8AA5FCD216AE}" type="datetime1">
              <a:rPr lang="zh-TW" altLang="en-US" smtClean="0"/>
              <a:t>2014/1/23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97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457C-633F-4334-AE2A-E7829D87EB1C}" type="datetime1">
              <a:rPr lang="zh-TW" altLang="en-US" smtClean="0"/>
              <a:t>2014/1/23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617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242B-0A18-4A61-96FA-B006151191DB}" type="datetime1">
              <a:rPr lang="zh-TW" altLang="en-US" smtClean="0"/>
              <a:t>2014/1/23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830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E4EB-A34E-4C0C-AC74-5E70896453AF}" type="datetime1">
              <a:rPr lang="zh-TW" altLang="en-US" smtClean="0"/>
              <a:t>2014/1/23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333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1BCE-0C82-4ACE-90BE-5C841EAF2EF9}" type="datetime1">
              <a:rPr lang="zh-TW" altLang="en-US" smtClean="0"/>
              <a:t>2014/1/23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78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58C8-2B6C-493A-9601-B64A113D10B2}" type="datetime1">
              <a:rPr lang="zh-TW" altLang="en-US" smtClean="0"/>
              <a:t>2014/1/23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24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4A25-461F-4AEC-AE14-CBA8F9430AD9}" type="datetime1">
              <a:rPr lang="zh-TW" altLang="en-US" smtClean="0"/>
              <a:t>2014/1/23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42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A01A-A3F7-43E2-B018-BCCB8F67FC7E}" type="datetime1">
              <a:rPr lang="zh-TW" altLang="en-US" smtClean="0"/>
              <a:t>2014/1/23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58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559E-BA6D-4A7F-95F1-A7E2A33DA32F}" type="datetime1">
              <a:rPr lang="zh-TW" altLang="en-US" smtClean="0"/>
              <a:t>2014/1/23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213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2CB21-5F55-41B3-9B5C-436ECC912C0F}" type="datetime1">
              <a:rPr lang="zh-TW" altLang="en-US" smtClean="0"/>
              <a:t>2014/1/23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4164E-C18E-4194-BCD7-43351CAE6F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37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luorescent_lamp" TargetMode="External"/><Relationship Id="rId2" Type="http://schemas.openxmlformats.org/officeDocument/2006/relationships/hyperlink" Target="http://en.wikipedia.org/wiki/Light-emitting_dio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.doshisha.ac.jp/academic/papers/pdf/05/200510_imazato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+mj-ea"/>
              </a:rPr>
              <a:t>Comparative Study of Smart Lighting Grids with LEDs Operated with Concentrated, Localized or Distributed Control</a:t>
            </a:r>
            <a:endParaRPr lang="zh-TW" altLang="en-US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dirty="0" smtClean="0">
                <a:latin typeface="+mj-ea"/>
                <a:ea typeface="+mj-ea"/>
              </a:rPr>
              <a:t>2012 International Symposium on Power Electronics, Electrical Drives, Automation and Motion</a:t>
            </a:r>
          </a:p>
          <a:p>
            <a:r>
              <a:rPr lang="en-US" altLang="zh-TW" dirty="0" smtClean="0">
                <a:latin typeface="+mj-ea"/>
                <a:ea typeface="+mj-ea"/>
              </a:rPr>
              <a:t>Authors : A. </a:t>
            </a:r>
            <a:r>
              <a:rPr lang="en-US" altLang="zh-TW" dirty="0" err="1" smtClean="0">
                <a:latin typeface="+mj-ea"/>
                <a:ea typeface="+mj-ea"/>
              </a:rPr>
              <a:t>Suzdalenko</a:t>
            </a:r>
            <a:r>
              <a:rPr lang="en-US" altLang="zh-TW" dirty="0" smtClean="0">
                <a:latin typeface="+mj-ea"/>
                <a:ea typeface="+mj-ea"/>
              </a:rPr>
              <a:t>*, I. </a:t>
            </a:r>
            <a:r>
              <a:rPr lang="en-US" altLang="zh-TW" dirty="0" err="1" smtClean="0">
                <a:latin typeface="+mj-ea"/>
                <a:ea typeface="+mj-ea"/>
              </a:rPr>
              <a:t>Milashevski</a:t>
            </a:r>
            <a:r>
              <a:rPr lang="en-US" altLang="zh-TW" dirty="0" smtClean="0">
                <a:latin typeface="+mj-ea"/>
                <a:ea typeface="+mj-ea"/>
              </a:rPr>
              <a:t>**, I. </a:t>
            </a:r>
            <a:r>
              <a:rPr lang="en-US" altLang="zh-TW" dirty="0" err="1" smtClean="0">
                <a:latin typeface="+mj-ea"/>
                <a:ea typeface="+mj-ea"/>
              </a:rPr>
              <a:t>Galkin</a:t>
            </a:r>
            <a:r>
              <a:rPr lang="en-US" altLang="zh-TW" dirty="0" smtClean="0">
                <a:latin typeface="+mj-ea"/>
                <a:ea typeface="+mj-ea"/>
              </a:rPr>
              <a:t>*** </a:t>
            </a:r>
          </a:p>
          <a:p>
            <a:r>
              <a:rPr lang="en-US" altLang="zh-TW" dirty="0" smtClean="0">
                <a:latin typeface="+mj-ea"/>
                <a:ea typeface="+mj-ea"/>
              </a:rPr>
              <a:t>*Riga Technical University, doctoral student (Latvia) </a:t>
            </a:r>
          </a:p>
          <a:p>
            <a:r>
              <a:rPr lang="en-US" altLang="zh-TW" dirty="0" smtClean="0">
                <a:latin typeface="+mj-ea"/>
                <a:ea typeface="+mj-ea"/>
              </a:rPr>
              <a:t>** Tallinn University of Technology, doctoral student(Estonia) </a:t>
            </a:r>
          </a:p>
          <a:p>
            <a:r>
              <a:rPr lang="en-US" altLang="zh-TW" dirty="0" smtClean="0">
                <a:latin typeface="+mj-ea"/>
                <a:ea typeface="+mj-ea"/>
              </a:rPr>
              <a:t>*** Riga Technical University, professor (Latvia)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1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latin typeface="+mj-ea"/>
              </a:rPr>
              <a:t>A physical model of smart lighting grid</a:t>
            </a:r>
            <a:endParaRPr lang="zh-TW" altLang="en-US" dirty="0">
              <a:latin typeface="+mj-ea"/>
            </a:endParaRPr>
          </a:p>
        </p:txBody>
      </p:sp>
      <p:pic>
        <p:nvPicPr>
          <p:cNvPr id="5" name="內容版面配置區 4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07856"/>
            <a:ext cx="8229600" cy="231065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6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+mn-ea"/>
              </a:rPr>
              <a:t>An </a:t>
            </a:r>
            <a:r>
              <a:rPr lang="en-US" altLang="zh-TW" dirty="0" smtClean="0">
                <a:latin typeface="+mn-ea"/>
              </a:rPr>
              <a:t>object (mobile </a:t>
            </a:r>
            <a:r>
              <a:rPr lang="en-US" altLang="zh-TW" dirty="0">
                <a:latin typeface="+mn-ea"/>
              </a:rPr>
              <a:t>robot with an IR diode) is moving across </a:t>
            </a:r>
            <a:r>
              <a:rPr lang="en-US" altLang="zh-TW" dirty="0" smtClean="0">
                <a:latin typeface="+mn-ea"/>
              </a:rPr>
              <a:t>the internal </a:t>
            </a:r>
            <a:r>
              <a:rPr lang="en-US" altLang="zh-TW" dirty="0">
                <a:latin typeface="+mn-ea"/>
              </a:rPr>
              <a:t>5 LEDs with a constant speed 0.5m/s. </a:t>
            </a:r>
            <a:r>
              <a:rPr lang="en-US" altLang="zh-TW" dirty="0" smtClean="0">
                <a:latin typeface="+mn-ea"/>
              </a:rPr>
              <a:t>The desired </a:t>
            </a:r>
            <a:r>
              <a:rPr lang="en-US" altLang="zh-TW" dirty="0" err="1" smtClean="0">
                <a:latin typeface="+mn-ea"/>
              </a:rPr>
              <a:t>illuminance</a:t>
            </a:r>
            <a:r>
              <a:rPr lang="en-US" altLang="zh-TW" dirty="0" smtClean="0">
                <a:latin typeface="+mn-ea"/>
              </a:rPr>
              <a:t> within </a:t>
            </a:r>
            <a:r>
              <a:rPr lang="en-US" altLang="zh-TW" dirty="0">
                <a:latin typeface="+mn-ea"/>
              </a:rPr>
              <a:t>this track is 30lx</a:t>
            </a:r>
            <a:r>
              <a:rPr lang="en-US" altLang="zh-TW" dirty="0" smtClean="0">
                <a:latin typeface="+mn-ea"/>
              </a:rPr>
              <a:t>.</a:t>
            </a:r>
          </a:p>
          <a:p>
            <a:r>
              <a:rPr lang="en-US" altLang="zh-TW" dirty="0">
                <a:latin typeface="+mn-ea"/>
              </a:rPr>
              <a:t>The lamp at full </a:t>
            </a:r>
            <a:r>
              <a:rPr lang="en-US" altLang="zh-TW" dirty="0" smtClean="0">
                <a:latin typeface="+mn-ea"/>
              </a:rPr>
              <a:t>power provides </a:t>
            </a:r>
            <a:r>
              <a:rPr lang="en-US" altLang="zh-TW" dirty="0" err="1">
                <a:latin typeface="+mn-ea"/>
              </a:rPr>
              <a:t>illuminance</a:t>
            </a:r>
            <a:r>
              <a:rPr lang="en-US" altLang="zh-TW" dirty="0">
                <a:latin typeface="+mn-ea"/>
              </a:rPr>
              <a:t> of about 60lx in the dark room </a:t>
            </a:r>
            <a:r>
              <a:rPr lang="en-US" altLang="zh-TW" dirty="0" smtClean="0">
                <a:latin typeface="+mn-ea"/>
              </a:rPr>
              <a:t>from a </a:t>
            </a:r>
            <a:r>
              <a:rPr lang="en-US" altLang="zh-TW" dirty="0">
                <a:latin typeface="+mn-ea"/>
              </a:rPr>
              <a:t>distance 1m.</a:t>
            </a:r>
            <a:endParaRPr lang="zh-TW" altLang="en-US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11219"/>
            <a:ext cx="7648736" cy="214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5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+mj-ea"/>
              </a:rPr>
              <a:t>T</a:t>
            </a:r>
            <a:r>
              <a:rPr lang="en-US" altLang="zh-TW" dirty="0" smtClean="0">
                <a:latin typeface="+mj-ea"/>
              </a:rPr>
              <a:t>heoretical illumination level for different control </a:t>
            </a:r>
            <a:br>
              <a:rPr lang="en-US" altLang="zh-TW" dirty="0" smtClean="0">
                <a:latin typeface="+mj-ea"/>
              </a:rPr>
            </a:br>
            <a:r>
              <a:rPr lang="en-US" altLang="zh-TW" dirty="0" smtClean="0">
                <a:latin typeface="+mj-ea"/>
              </a:rPr>
              <a:t>approaches</a:t>
            </a:r>
            <a:endParaRPr lang="zh-TW" altLang="en-US" dirty="0">
              <a:latin typeface="+mj-ea"/>
            </a:endParaRPr>
          </a:p>
        </p:txBody>
      </p:sp>
      <p:pic>
        <p:nvPicPr>
          <p:cNvPr id="5" name="內容版面配置區 4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3743"/>
            <a:ext cx="8229600" cy="221887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53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 descr="畫面剪輯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85229"/>
            <a:ext cx="4038600" cy="3355904"/>
          </a:xfrm>
        </p:spPr>
      </p:pic>
      <p:pic>
        <p:nvPicPr>
          <p:cNvPr id="9" name="內容版面配置區 8" descr="畫面剪輯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24127"/>
            <a:ext cx="4038600" cy="307810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5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j-ea"/>
              </a:rPr>
              <a:t>Experimental results</a:t>
            </a:r>
            <a:endParaRPr lang="zh-TW" altLang="en-US" dirty="0">
              <a:latin typeface="+mj-ea"/>
            </a:endParaRPr>
          </a:p>
        </p:txBody>
      </p:sp>
      <p:pic>
        <p:nvPicPr>
          <p:cNvPr id="8" name="內容版面配置區 7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34" y="1600200"/>
            <a:ext cx="4491932" cy="4525963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36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+mj-ea"/>
              </a:rPr>
              <a:t>INTELLIGENT LIGHTING CONTROL USING CORRELATION</a:t>
            </a:r>
            <a:br>
              <a:rPr lang="en-US" altLang="zh-TW" dirty="0">
                <a:latin typeface="+mj-ea"/>
              </a:rPr>
            </a:br>
            <a:r>
              <a:rPr lang="en-US" altLang="zh-TW" dirty="0">
                <a:latin typeface="+mj-ea"/>
              </a:rPr>
              <a:t>COEFFICIENT BETWEEN LUMINANCE AND ILLUMINANCE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TW" sz="2000" dirty="0" err="1">
                <a:latin typeface="+mj-ea"/>
                <a:ea typeface="+mj-ea"/>
              </a:rPr>
              <a:t>Mitsunori</a:t>
            </a:r>
            <a:r>
              <a:rPr lang="en-US" altLang="zh-TW" sz="2000" dirty="0">
                <a:latin typeface="+mj-ea"/>
                <a:ea typeface="+mj-ea"/>
              </a:rPr>
              <a:t> </a:t>
            </a:r>
            <a:r>
              <a:rPr lang="en-US" altLang="zh-TW" sz="2000" dirty="0" smtClean="0">
                <a:latin typeface="+mj-ea"/>
                <a:ea typeface="+mj-ea"/>
              </a:rPr>
              <a:t>Miki, Department </a:t>
            </a:r>
            <a:r>
              <a:rPr lang="en-US" altLang="zh-TW" sz="2000" dirty="0">
                <a:latin typeface="+mj-ea"/>
                <a:ea typeface="+mj-ea"/>
              </a:rPr>
              <a:t>of Knowledge </a:t>
            </a:r>
            <a:r>
              <a:rPr lang="en-US" altLang="zh-TW" sz="2000" dirty="0" smtClean="0">
                <a:latin typeface="+mj-ea"/>
                <a:ea typeface="+mj-ea"/>
              </a:rPr>
              <a:t>Engineering, </a:t>
            </a:r>
            <a:r>
              <a:rPr lang="en-US" altLang="zh-TW" sz="2000" dirty="0" err="1" smtClean="0">
                <a:latin typeface="+mj-ea"/>
                <a:ea typeface="+mj-ea"/>
              </a:rPr>
              <a:t>Doshisha</a:t>
            </a:r>
            <a:r>
              <a:rPr lang="en-US" altLang="zh-TW" sz="2000" dirty="0" smtClean="0">
                <a:latin typeface="+mj-ea"/>
                <a:ea typeface="+mj-ea"/>
              </a:rPr>
              <a:t> University, Kyoto Japan, email</a:t>
            </a:r>
            <a:r>
              <a:rPr lang="en-US" altLang="zh-TW" sz="2000" dirty="0">
                <a:latin typeface="+mj-ea"/>
                <a:ea typeface="+mj-ea"/>
              </a:rPr>
              <a:t>: mmiki@mail.doshisha.ac.jp</a:t>
            </a:r>
          </a:p>
          <a:p>
            <a:r>
              <a:rPr lang="en-US" altLang="zh-TW" sz="2000" dirty="0" err="1">
                <a:latin typeface="+mj-ea"/>
                <a:ea typeface="+mj-ea"/>
              </a:rPr>
              <a:t>Tomoyuki</a:t>
            </a:r>
            <a:r>
              <a:rPr lang="en-US" altLang="zh-TW" sz="2000" dirty="0">
                <a:latin typeface="+mj-ea"/>
                <a:ea typeface="+mj-ea"/>
              </a:rPr>
              <a:t> </a:t>
            </a:r>
            <a:r>
              <a:rPr lang="en-US" altLang="zh-TW" sz="2000" dirty="0" smtClean="0">
                <a:latin typeface="+mj-ea"/>
                <a:ea typeface="+mj-ea"/>
              </a:rPr>
              <a:t>Hiroyasu, Department </a:t>
            </a:r>
            <a:r>
              <a:rPr lang="en-US" altLang="zh-TW" sz="2000" dirty="0">
                <a:latin typeface="+mj-ea"/>
                <a:ea typeface="+mj-ea"/>
              </a:rPr>
              <a:t>of Knowledge </a:t>
            </a:r>
            <a:r>
              <a:rPr lang="en-US" altLang="zh-TW" sz="2000" dirty="0" smtClean="0">
                <a:latin typeface="+mj-ea"/>
                <a:ea typeface="+mj-ea"/>
              </a:rPr>
              <a:t>Engineering, </a:t>
            </a:r>
            <a:r>
              <a:rPr lang="en-US" altLang="zh-TW" sz="2000" dirty="0" err="1" smtClean="0">
                <a:latin typeface="+mj-ea"/>
                <a:ea typeface="+mj-ea"/>
              </a:rPr>
              <a:t>Doshisha</a:t>
            </a:r>
            <a:r>
              <a:rPr lang="en-US" altLang="zh-TW" sz="2000" dirty="0" smtClean="0">
                <a:latin typeface="+mj-ea"/>
                <a:ea typeface="+mj-ea"/>
              </a:rPr>
              <a:t> University, Kyoto Japan, email</a:t>
            </a:r>
            <a:r>
              <a:rPr lang="en-US" altLang="zh-TW" sz="2000" dirty="0">
                <a:latin typeface="+mj-ea"/>
                <a:ea typeface="+mj-ea"/>
              </a:rPr>
              <a:t>: tomo@is.doshisha.ac.jp</a:t>
            </a:r>
          </a:p>
          <a:p>
            <a:r>
              <a:rPr lang="en-US" altLang="zh-TW" sz="2000" dirty="0">
                <a:latin typeface="+mj-ea"/>
                <a:ea typeface="+mj-ea"/>
              </a:rPr>
              <a:t>Kazuhiro </a:t>
            </a:r>
            <a:r>
              <a:rPr lang="en-US" altLang="zh-TW" sz="2000" dirty="0" err="1">
                <a:latin typeface="+mj-ea"/>
                <a:ea typeface="+mj-ea"/>
              </a:rPr>
              <a:t>Imazato</a:t>
            </a:r>
            <a:r>
              <a:rPr lang="en-US" altLang="zh-TW" sz="2000" dirty="0">
                <a:latin typeface="+mj-ea"/>
                <a:ea typeface="+mj-ea"/>
              </a:rPr>
              <a:t> and Motoi </a:t>
            </a:r>
            <a:r>
              <a:rPr lang="en-US" altLang="zh-TW" sz="2000" dirty="0" err="1" smtClean="0">
                <a:latin typeface="+mj-ea"/>
                <a:ea typeface="+mj-ea"/>
              </a:rPr>
              <a:t>Yonezawa</a:t>
            </a:r>
            <a:r>
              <a:rPr lang="en-US" altLang="zh-TW" sz="2000" dirty="0" smtClean="0">
                <a:latin typeface="+mj-ea"/>
                <a:ea typeface="+mj-ea"/>
              </a:rPr>
              <a:t>, Graduate </a:t>
            </a:r>
            <a:r>
              <a:rPr lang="en-US" altLang="zh-TW" sz="2000" dirty="0">
                <a:latin typeface="+mj-ea"/>
                <a:ea typeface="+mj-ea"/>
              </a:rPr>
              <a:t>School of </a:t>
            </a:r>
            <a:r>
              <a:rPr lang="en-US" altLang="zh-TW" sz="2000" dirty="0" smtClean="0">
                <a:latin typeface="+mj-ea"/>
                <a:ea typeface="+mj-ea"/>
              </a:rPr>
              <a:t>Engineering, </a:t>
            </a:r>
            <a:r>
              <a:rPr lang="en-US" altLang="zh-TW" sz="2000" dirty="0" err="1" smtClean="0">
                <a:latin typeface="+mj-ea"/>
                <a:ea typeface="+mj-ea"/>
              </a:rPr>
              <a:t>Doshisha</a:t>
            </a:r>
            <a:r>
              <a:rPr lang="en-US" altLang="zh-TW" sz="2000" dirty="0" smtClean="0">
                <a:latin typeface="+mj-ea"/>
                <a:ea typeface="+mj-ea"/>
              </a:rPr>
              <a:t> University, Kyoto Japan, email</a:t>
            </a:r>
            <a:r>
              <a:rPr lang="en-US" altLang="zh-TW" sz="2000" dirty="0">
                <a:latin typeface="+mj-ea"/>
                <a:ea typeface="+mj-ea"/>
              </a:rPr>
              <a:t>: kimazato@mikilab.doshisha.ac.jp</a:t>
            </a:r>
            <a:endParaRPr lang="zh-TW" altLang="en-US" sz="2000" dirty="0"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98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84" y="1743573"/>
            <a:ext cx="6668431" cy="4239217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0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21" y="1762625"/>
            <a:ext cx="6677957" cy="420111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6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</a:rPr>
              <a:t>Reference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+mn-ea"/>
                <a:hlinkClick r:id="rId2"/>
              </a:rPr>
              <a:t>Light-emitting diode</a:t>
            </a:r>
            <a:endParaRPr lang="en-US" altLang="zh-TW" dirty="0" smtClean="0">
              <a:latin typeface="+mn-ea"/>
            </a:endParaRPr>
          </a:p>
          <a:p>
            <a:r>
              <a:rPr lang="en-US" altLang="zh-TW" dirty="0" smtClean="0">
                <a:latin typeface="+mn-ea"/>
                <a:hlinkClick r:id="rId3"/>
              </a:rPr>
              <a:t>Fluorescent lamp</a:t>
            </a:r>
            <a:endParaRPr lang="en-US" altLang="zh-TW" dirty="0" smtClean="0">
              <a:latin typeface="+mn-ea"/>
            </a:endParaRPr>
          </a:p>
          <a:p>
            <a:r>
              <a:rPr lang="en-US" altLang="zh-TW" dirty="0" smtClean="0">
                <a:latin typeface="+mn-ea"/>
                <a:hlinkClick r:id="rId4"/>
              </a:rPr>
              <a:t>INTELLIGENT LIGHTING CONTROL USING CORRELATION COEFFICIENT BETWEEN LUMINANCE AND ILLUMINANCE</a:t>
            </a:r>
            <a:endParaRPr lang="zh-TW" altLang="en-US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5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</a:rPr>
              <a:t>Centralized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>
                <a:latin typeface="+mn-ea"/>
              </a:rPr>
              <a:t>With the centralized approach, data acquisition and control functions are concentrated in one unit that acquires information from sensors, makes decision and drives sources of light.</a:t>
            </a:r>
            <a:endParaRPr lang="zh-TW" altLang="en-US" dirty="0">
              <a:latin typeface="+mn-ea"/>
            </a:endParaRP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93465"/>
            <a:ext cx="4038600" cy="233943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86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>
                <a:latin typeface="+mn-ea"/>
              </a:rPr>
              <a:t>I</a:t>
            </a:r>
            <a:r>
              <a:rPr lang="en-US" altLang="zh-TW" dirty="0" smtClean="0">
                <a:latin typeface="+mn-ea"/>
              </a:rPr>
              <a:t>ts </a:t>
            </a:r>
            <a:r>
              <a:rPr lang="en-US" altLang="zh-TW" dirty="0">
                <a:latin typeface="+mn-ea"/>
              </a:rPr>
              <a:t>fault leads to a </a:t>
            </a:r>
            <a:r>
              <a:rPr lang="en-US" altLang="zh-TW" dirty="0" smtClean="0">
                <a:latin typeface="+mn-ea"/>
              </a:rPr>
              <a:t>global malfunction </a:t>
            </a:r>
            <a:r>
              <a:rPr lang="en-US" altLang="zh-TW" dirty="0">
                <a:latin typeface="+mn-ea"/>
              </a:rPr>
              <a:t>of the entire lighting </a:t>
            </a:r>
            <a:r>
              <a:rPr lang="en-US" altLang="zh-TW" dirty="0" smtClean="0">
                <a:latin typeface="+mn-ea"/>
              </a:rPr>
              <a:t>grid.</a:t>
            </a:r>
          </a:p>
          <a:p>
            <a:r>
              <a:rPr lang="en-US" altLang="zh-TW" dirty="0">
                <a:latin typeface="+mn-ea"/>
              </a:rPr>
              <a:t>This system </a:t>
            </a:r>
            <a:r>
              <a:rPr lang="en-US" altLang="zh-TW" dirty="0" smtClean="0">
                <a:latin typeface="+mn-ea"/>
              </a:rPr>
              <a:t>is also </a:t>
            </a:r>
            <a:r>
              <a:rPr lang="en-US" altLang="zh-TW" dirty="0">
                <a:latin typeface="+mn-ea"/>
              </a:rPr>
              <a:t>not friendly for further </a:t>
            </a:r>
            <a:r>
              <a:rPr lang="en-US" altLang="zh-TW" dirty="0" smtClean="0">
                <a:latin typeface="+mn-ea"/>
              </a:rPr>
              <a:t>expansion.</a:t>
            </a:r>
          </a:p>
          <a:p>
            <a:r>
              <a:rPr lang="en-US" altLang="zh-TW" dirty="0">
                <a:latin typeface="+mn-ea"/>
              </a:rPr>
              <a:t>M</a:t>
            </a:r>
            <a:r>
              <a:rPr lang="en-US" altLang="zh-TW" dirty="0" smtClean="0">
                <a:latin typeface="+mn-ea"/>
              </a:rPr>
              <a:t>ore </a:t>
            </a:r>
            <a:r>
              <a:rPr lang="en-US" altLang="zh-TW" dirty="0">
                <a:latin typeface="+mn-ea"/>
              </a:rPr>
              <a:t>productive control unit </a:t>
            </a:r>
            <a:r>
              <a:rPr lang="en-US" altLang="zh-TW" dirty="0" smtClean="0">
                <a:latin typeface="+mn-ea"/>
              </a:rPr>
              <a:t>allows realization </a:t>
            </a:r>
            <a:r>
              <a:rPr lang="en-US" altLang="zh-TW" dirty="0">
                <a:latin typeface="+mn-ea"/>
              </a:rPr>
              <a:t>of more sophisticated control functions as </a:t>
            </a:r>
            <a:r>
              <a:rPr lang="en-US" altLang="zh-TW" dirty="0" smtClean="0">
                <a:latin typeface="+mn-ea"/>
              </a:rPr>
              <a:t>well as </a:t>
            </a:r>
            <a:r>
              <a:rPr lang="en-US" altLang="zh-TW" dirty="0">
                <a:latin typeface="+mn-ea"/>
              </a:rPr>
              <a:t>better communication with higher level </a:t>
            </a:r>
            <a:r>
              <a:rPr lang="en-US" altLang="zh-TW" dirty="0" smtClean="0">
                <a:latin typeface="+mn-ea"/>
              </a:rPr>
              <a:t>control equipment.</a:t>
            </a:r>
          </a:p>
          <a:p>
            <a:r>
              <a:rPr lang="en-US" altLang="zh-TW" dirty="0">
                <a:latin typeface="+mn-ea"/>
              </a:rPr>
              <a:t>M</a:t>
            </a:r>
            <a:r>
              <a:rPr lang="en-US" altLang="zh-TW" dirty="0" smtClean="0">
                <a:latin typeface="+mn-ea"/>
              </a:rPr>
              <a:t>atrix </a:t>
            </a:r>
            <a:r>
              <a:rPr lang="en-US" altLang="zh-TW" dirty="0">
                <a:latin typeface="+mn-ea"/>
              </a:rPr>
              <a:t>of sensors can be </a:t>
            </a:r>
            <a:r>
              <a:rPr lang="en-US" altLang="zh-TW" dirty="0" smtClean="0">
                <a:latin typeface="+mn-ea"/>
              </a:rPr>
              <a:t>arbitrary configured.</a:t>
            </a:r>
            <a:endParaRPr lang="zh-TW" altLang="en-US" dirty="0">
              <a:latin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944" y="1"/>
            <a:ext cx="2807055" cy="16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2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</a:rPr>
              <a:t>Localized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+mn-ea"/>
              </a:rPr>
              <a:t>The next approach assumes that data gathering and control functions for a local part of the object are concentrated in the part and communicates only with dedicated sensors and sources of light. </a:t>
            </a:r>
            <a:endParaRPr lang="zh-TW" altLang="en-US" dirty="0">
              <a:latin typeface="+mn-ea"/>
            </a:endParaRPr>
          </a:p>
        </p:txBody>
      </p:sp>
      <p:pic>
        <p:nvPicPr>
          <p:cNvPr id="6" name="內容版面配置區 5" descr="畫面剪輯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47755"/>
            <a:ext cx="4038600" cy="2430852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1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+mn-ea"/>
              </a:rPr>
              <a:t>Globally </a:t>
            </a:r>
            <a:r>
              <a:rPr lang="en-US" altLang="zh-TW" dirty="0">
                <a:latin typeface="+mn-ea"/>
              </a:rPr>
              <a:t>leads to correspondence of </a:t>
            </a:r>
            <a:r>
              <a:rPr lang="en-US" altLang="zh-TW" dirty="0" smtClean="0">
                <a:latin typeface="+mn-ea"/>
              </a:rPr>
              <a:t>sensor matrix </a:t>
            </a:r>
            <a:r>
              <a:rPr lang="en-US" altLang="zh-TW" dirty="0">
                <a:latin typeface="+mn-ea"/>
              </a:rPr>
              <a:t>and matrix of light sources</a:t>
            </a:r>
            <a:r>
              <a:rPr lang="en-US" altLang="zh-TW" dirty="0" smtClean="0">
                <a:latin typeface="+mn-ea"/>
              </a:rPr>
              <a:t>.</a:t>
            </a:r>
          </a:p>
          <a:p>
            <a:r>
              <a:rPr lang="en-US" altLang="zh-TW" dirty="0" smtClean="0">
                <a:latin typeface="+mn-ea"/>
              </a:rPr>
              <a:t>Control units </a:t>
            </a:r>
            <a:r>
              <a:rPr lang="en-US" altLang="zh-TW" dirty="0">
                <a:latin typeface="+mn-ea"/>
              </a:rPr>
              <a:t>are simpler and control functions are also </a:t>
            </a:r>
            <a:r>
              <a:rPr lang="en-US" altLang="zh-TW" dirty="0" smtClean="0">
                <a:latin typeface="+mn-ea"/>
              </a:rPr>
              <a:t>limited.</a:t>
            </a:r>
          </a:p>
          <a:p>
            <a:r>
              <a:rPr lang="en-US" altLang="zh-TW" dirty="0">
                <a:latin typeface="+mn-ea"/>
              </a:rPr>
              <a:t>F</a:t>
            </a:r>
            <a:r>
              <a:rPr lang="en-US" altLang="zh-TW" dirty="0" smtClean="0">
                <a:latin typeface="+mn-ea"/>
              </a:rPr>
              <a:t>aults </a:t>
            </a:r>
            <a:r>
              <a:rPr lang="en-US" altLang="zh-TW" dirty="0">
                <a:latin typeface="+mn-ea"/>
              </a:rPr>
              <a:t>are critical only for </a:t>
            </a:r>
            <a:r>
              <a:rPr lang="en-US" altLang="zh-TW" dirty="0" smtClean="0">
                <a:latin typeface="+mn-ea"/>
              </a:rPr>
              <a:t>the corresponding </a:t>
            </a:r>
            <a:r>
              <a:rPr lang="en-US" altLang="zh-TW" dirty="0">
                <a:latin typeface="+mn-ea"/>
              </a:rPr>
              <a:t>part of the object</a:t>
            </a:r>
            <a:r>
              <a:rPr lang="en-US" altLang="zh-TW" dirty="0" smtClean="0">
                <a:latin typeface="+mn-ea"/>
              </a:rPr>
              <a:t>.</a:t>
            </a:r>
          </a:p>
          <a:p>
            <a:r>
              <a:rPr lang="en-US" altLang="zh-TW" dirty="0">
                <a:latin typeface="+mn-ea"/>
              </a:rPr>
              <a:t>C</a:t>
            </a:r>
            <a:r>
              <a:rPr lang="en-US" altLang="zh-TW" dirty="0" smtClean="0">
                <a:latin typeface="+mn-ea"/>
              </a:rPr>
              <a:t>an </a:t>
            </a:r>
            <a:r>
              <a:rPr lang="en-US" altLang="zh-TW" dirty="0">
                <a:latin typeface="+mn-ea"/>
              </a:rPr>
              <a:t>be easily expanded.</a:t>
            </a:r>
            <a:endParaRPr lang="zh-TW" altLang="en-US" dirty="0">
              <a:latin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13390"/>
            <a:ext cx="2796546" cy="168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49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+mj-ea"/>
              </a:rPr>
              <a:t>Localized with supervision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+mn-ea"/>
              </a:rPr>
              <a:t>Control functionality of such system can be improved through applying of a supervisory unit of higher level (of course, at the cost of lower expandability). This configuration can be regarded as a safer version of the centralized control system. </a:t>
            </a:r>
          </a:p>
          <a:p>
            <a:endParaRPr lang="zh-TW" altLang="en-US" dirty="0"/>
          </a:p>
        </p:txBody>
      </p:sp>
      <p:pic>
        <p:nvPicPr>
          <p:cNvPr id="6" name="內容版面配置區 5" descr="畫面剪輯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23567"/>
            <a:ext cx="4038600" cy="2879229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4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</a:rPr>
              <a:t>Distributed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+mn-ea"/>
              </a:rPr>
              <a:t>The approach proposed in this paper assumes that the control functions for a local part of the object are distributed between the given part and closer or further neighbor parts of the object.</a:t>
            </a:r>
            <a:endParaRPr lang="zh-TW" altLang="en-US" dirty="0">
              <a:latin typeface="+mn-ea"/>
            </a:endParaRPr>
          </a:p>
        </p:txBody>
      </p:sp>
      <p:pic>
        <p:nvPicPr>
          <p:cNvPr id="6" name="內容版面配置區 5" descr="畫面剪輯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53631"/>
            <a:ext cx="4038600" cy="2819101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4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+mn-ea"/>
              </a:rPr>
              <a:t>T</a:t>
            </a:r>
            <a:r>
              <a:rPr lang="en-US" altLang="zh-TW" dirty="0" smtClean="0">
                <a:latin typeface="+mn-ea"/>
              </a:rPr>
              <a:t>he </a:t>
            </a:r>
            <a:r>
              <a:rPr lang="en-US" altLang="zh-TW" dirty="0">
                <a:latin typeface="+mn-ea"/>
              </a:rPr>
              <a:t>system </a:t>
            </a:r>
            <a:r>
              <a:rPr lang="en-US" altLang="zh-TW" dirty="0" smtClean="0">
                <a:latin typeface="+mn-ea"/>
              </a:rPr>
              <a:t>is equally </a:t>
            </a:r>
            <a:r>
              <a:rPr lang="en-US" altLang="zh-TW" dirty="0">
                <a:latin typeface="+mn-ea"/>
              </a:rPr>
              <a:t>expandable and safe</a:t>
            </a:r>
            <a:r>
              <a:rPr lang="en-US" altLang="zh-TW" dirty="0" smtClean="0">
                <a:latin typeface="+mn-ea"/>
              </a:rPr>
              <a:t>.</a:t>
            </a:r>
          </a:p>
          <a:p>
            <a:r>
              <a:rPr lang="en-US" altLang="zh-TW" dirty="0">
                <a:latin typeface="+mn-ea"/>
              </a:rPr>
              <a:t>The functionality </a:t>
            </a:r>
            <a:r>
              <a:rPr lang="en-US" altLang="zh-TW" dirty="0" smtClean="0">
                <a:latin typeface="+mn-ea"/>
              </a:rPr>
              <a:t>depends </a:t>
            </a:r>
            <a:r>
              <a:rPr lang="en-US" altLang="zh-TW" dirty="0">
                <a:latin typeface="+mn-ea"/>
              </a:rPr>
              <a:t>on the data throughput of </a:t>
            </a:r>
            <a:r>
              <a:rPr lang="en-US" altLang="zh-TW" dirty="0" smtClean="0">
                <a:latin typeface="+mn-ea"/>
              </a:rPr>
              <a:t>the communication </a:t>
            </a:r>
            <a:r>
              <a:rPr lang="en-US" altLang="zh-TW" dirty="0">
                <a:latin typeface="+mn-ea"/>
              </a:rPr>
              <a:t>between the distributed control </a:t>
            </a:r>
            <a:r>
              <a:rPr lang="en-US" altLang="zh-TW" dirty="0" smtClean="0">
                <a:latin typeface="+mn-ea"/>
              </a:rPr>
              <a:t>parts.</a:t>
            </a:r>
          </a:p>
          <a:p>
            <a:r>
              <a:rPr lang="en-US" altLang="zh-TW" dirty="0">
                <a:latin typeface="+mn-ea"/>
              </a:rPr>
              <a:t>S</a:t>
            </a:r>
            <a:r>
              <a:rPr lang="en-US" altLang="zh-TW" dirty="0" smtClean="0">
                <a:latin typeface="+mn-ea"/>
              </a:rPr>
              <a:t>ensor </a:t>
            </a:r>
            <a:r>
              <a:rPr lang="en-US" altLang="zh-TW" dirty="0">
                <a:latin typeface="+mn-ea"/>
              </a:rPr>
              <a:t>matrix and matrix of light sources may </a:t>
            </a:r>
            <a:r>
              <a:rPr lang="en-US" altLang="zh-TW" dirty="0" smtClean="0">
                <a:latin typeface="+mn-ea"/>
              </a:rPr>
              <a:t>not correspond</a:t>
            </a:r>
            <a:r>
              <a:rPr lang="en-US" altLang="zh-TW" dirty="0">
                <a:latin typeface="+mn-ea"/>
              </a:rPr>
              <a:t>.</a:t>
            </a:r>
            <a:endParaRPr lang="zh-TW" altLang="en-US" dirty="0">
              <a:latin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"/>
            <a:ext cx="2339752" cy="16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1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</a:rPr>
              <a:t>Summarized</a:t>
            </a:r>
            <a:endParaRPr lang="zh-TW" altLang="en-US" dirty="0">
              <a:latin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164E-C18E-4194-BCD7-43351CAE6F31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10" name="內容版面配置區 9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62" y="2124626"/>
            <a:ext cx="7516275" cy="3477111"/>
          </a:xfrm>
        </p:spPr>
      </p:pic>
    </p:spTree>
    <p:extLst>
      <p:ext uri="{BB962C8B-B14F-4D97-AF65-F5344CB8AC3E}">
        <p14:creationId xmlns:p14="http://schemas.microsoft.com/office/powerpoint/2010/main" val="14775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504</Words>
  <Application>Microsoft Office PowerPoint</Application>
  <PresentationFormat>如螢幕大小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Comparative Study of Smart Lighting Grids with LEDs Operated with Concentrated, Localized or Distributed Control</vt:lpstr>
      <vt:lpstr>Centralized</vt:lpstr>
      <vt:lpstr>PowerPoint 簡報</vt:lpstr>
      <vt:lpstr>Localized</vt:lpstr>
      <vt:lpstr>PowerPoint 簡報</vt:lpstr>
      <vt:lpstr>Localized with supervision</vt:lpstr>
      <vt:lpstr>Distributed</vt:lpstr>
      <vt:lpstr>PowerPoint 簡報</vt:lpstr>
      <vt:lpstr>Summarized</vt:lpstr>
      <vt:lpstr>A physical model of smart lighting grid</vt:lpstr>
      <vt:lpstr>PowerPoint 簡報</vt:lpstr>
      <vt:lpstr>Theoretical illumination level for different control  approaches</vt:lpstr>
      <vt:lpstr>PowerPoint 簡報</vt:lpstr>
      <vt:lpstr>Experimental results</vt:lpstr>
      <vt:lpstr>INTELLIGENT LIGHTING CONTROL USING CORRELATION COEFFICIENT BETWEEN LUMINANCE AND ILLUMINANCE </vt:lpstr>
      <vt:lpstr>PowerPoint 簡報</vt:lpstr>
      <vt:lpstr>PowerPoint 簡報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Study of Smart Lighting Grids with LEDs Operated with Concentrated, Localized or Distributed Control</dc:title>
  <dc:creator>user</dc:creator>
  <cp:lastModifiedBy>user</cp:lastModifiedBy>
  <cp:revision>18</cp:revision>
  <dcterms:created xsi:type="dcterms:W3CDTF">2013-12-17T15:31:38Z</dcterms:created>
  <dcterms:modified xsi:type="dcterms:W3CDTF">2014-01-23T10:05:02Z</dcterms:modified>
</cp:coreProperties>
</file>